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2" r:id="rId2"/>
    <p:sldId id="256" r:id="rId3"/>
    <p:sldId id="299" r:id="rId4"/>
    <p:sldId id="297" r:id="rId5"/>
    <p:sldId id="311" r:id="rId6"/>
    <p:sldId id="312" r:id="rId7"/>
    <p:sldId id="314" r:id="rId8"/>
    <p:sldId id="313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98" r:id="rId18"/>
    <p:sldId id="308" r:id="rId19"/>
    <p:sldId id="310" r:id="rId20"/>
    <p:sldId id="309" r:id="rId21"/>
    <p:sldId id="296" r:id="rId2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574" autoAdjust="0"/>
  </p:normalViewPr>
  <p:slideViewPr>
    <p:cSldViewPr snapToGrid="0">
      <p:cViewPr varScale="1">
        <p:scale>
          <a:sx n="92" d="100"/>
          <a:sy n="92" d="100"/>
        </p:scale>
        <p:origin x="65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2020/02/18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2020/02/18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6288" y="12001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gsco.ir/" TargetMode="External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SCADA &amp; RTU 560 Training </a:t>
            </a:r>
            <a:endParaRPr lang="en-ZA" sz="4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Intelligent </a:t>
            </a:r>
            <a:r>
              <a:rPr lang="en-US" dirty="0"/>
              <a:t>Stored Asset Management System </a:t>
            </a:r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5072C-616B-4232-AEF9-3F65C4C8E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36" y="561109"/>
            <a:ext cx="13081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7C7D6-953C-4B7C-80CB-96E69595B6CC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Serial Connection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C1E7A-1842-4753-B4A9-0F37E2D27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" y="904813"/>
            <a:ext cx="9882249" cy="16723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64BA93-6DA3-41C6-BBF5-8C282E9AE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5" y="2931773"/>
            <a:ext cx="9882249" cy="1675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857AA-41DA-4390-92B9-7DE67FEB0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6" y="4903490"/>
            <a:ext cx="9924488" cy="16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00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6C35A-DBB2-4C97-9C61-A07412E6DCF5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I/O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E3E41-90E8-4370-A806-ED581B57C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904642"/>
            <a:ext cx="9857013" cy="15654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7B3590-803B-41BE-8D00-080F7482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2605534"/>
            <a:ext cx="9857013" cy="1646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36CD57-C6FC-4839-81FA-0C55A83E0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4554257"/>
            <a:ext cx="9857013" cy="16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3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6C35A-DBB2-4C97-9C61-A07412E6DCF5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I/O Modules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C792F-2054-47D8-AE51-3634BAD3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" y="808719"/>
            <a:ext cx="9881115" cy="1712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94EB9C-D5F7-4AFC-BA2F-766F3B52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" y="2720639"/>
            <a:ext cx="9881115" cy="174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73897D-3400-4CDA-A2EF-CB6495243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8" y="4662600"/>
            <a:ext cx="9881115" cy="1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7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1EECE-AABA-40E6-91B9-026890C7D8AC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I/O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DF825-9AD0-4541-AA2D-32DA5107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2" y="716392"/>
            <a:ext cx="9898082" cy="17827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3DCF07-98A6-40BE-970B-07A05045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2" y="2605737"/>
            <a:ext cx="9938400" cy="1697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0CBE4-E7AE-4DCE-B3E8-0FB4A80A1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2" y="4532988"/>
            <a:ext cx="9898081" cy="16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2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9111F-E1A7-4206-B2E2-DB25FA6B6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5" y="1108655"/>
            <a:ext cx="9882249" cy="1683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AE3AD-ECA2-46B9-A861-CC02B7D68361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I/O Modules </a:t>
            </a:r>
          </a:p>
        </p:txBody>
      </p:sp>
    </p:spTree>
    <p:extLst>
      <p:ext uri="{BB962C8B-B14F-4D97-AF65-F5344CB8AC3E}">
        <p14:creationId xmlns:p14="http://schemas.microsoft.com/office/powerpoint/2010/main" val="10252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6D57D7-AF2F-42F7-B073-07FF7F7D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" y="1211197"/>
            <a:ext cx="9864436" cy="1665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AD9DD-15E4-4D9B-B92E-A85DDC5F6763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Network Modules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9974C-5851-4904-9BE8-18DFFF0A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8" y="3514071"/>
            <a:ext cx="9864436" cy="174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0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EAD9DD-15E4-4D9B-B92E-A85DDC5F6763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Network Modules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3BD51-01D0-42A2-ADF1-EDFFFFA2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999971"/>
            <a:ext cx="9876311" cy="1769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505036-865B-4FE4-AEC5-58B3F4B7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4" y="3613509"/>
            <a:ext cx="9832768" cy="168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5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F4D1C-91F3-44F5-BB7D-E2822B98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" y="1003409"/>
            <a:ext cx="9895140" cy="169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CB5DD-71B2-4102-9587-14F92F2363F8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Realtime Clock Modules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BAD2D-3EEF-48F4-AA49-784B9C6B3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5" y="2905082"/>
            <a:ext cx="9850999" cy="171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AB337-3F99-4D04-B101-CF49EDFB3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4" y="4807407"/>
            <a:ext cx="9850999" cy="18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F4D1C-91F3-44F5-BB7D-E2822B985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" y="1003409"/>
            <a:ext cx="9895140" cy="169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2CB5DD-71B2-4102-9587-14F92F2363F8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Realtime Clock Modules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BAD2D-3EEF-48F4-AA49-784B9C6B3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5" y="2905082"/>
            <a:ext cx="9850999" cy="171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AB337-3F99-4D04-B101-CF49EDFB3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4" y="4807407"/>
            <a:ext cx="9850999" cy="181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39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B5DD-71B2-4102-9587-14F92F2363F8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Special Modules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B3B94-AB8E-4096-9039-990EFF6F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1432755"/>
            <a:ext cx="9888186" cy="1776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11F43E-5075-4944-867D-0E6F6384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99" y="3880893"/>
            <a:ext cx="9844643" cy="174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9F02B6-57CD-4B1A-A7B1-F64C6AF9A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4" y="98134"/>
            <a:ext cx="7723377" cy="66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B5DD-71B2-4102-9587-14F92F2363F8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License </a:t>
            </a:r>
          </a:p>
        </p:txBody>
      </p:sp>
    </p:spTree>
    <p:extLst>
      <p:ext uri="{BB962C8B-B14F-4D97-AF65-F5344CB8AC3E}">
        <p14:creationId xmlns:p14="http://schemas.microsoft.com/office/powerpoint/2010/main" val="294651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>
                <a:solidFill>
                  <a:schemeClr val="accent5">
                    <a:lumMod val="75000"/>
                  </a:schemeClr>
                </a:solidFill>
                <a:cs typeface="B Mitra" panose="00000400000000000000" pitchFamily="2" charset="-78"/>
              </a:rPr>
              <a:t>با تشکر</a:t>
            </a:r>
            <a:endParaRPr lang="en-ZA" dirty="0">
              <a:solidFill>
                <a:schemeClr val="accent5">
                  <a:lumMod val="75000"/>
                </a:schemeClr>
              </a:solidFill>
              <a:cs typeface="B Mitra" panose="00000400000000000000" pitchFamily="2" charset="-7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Payam Ghaffari </a:t>
            </a:r>
            <a:endParaRPr lang="en-ZA" dirty="0"/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b="1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+98 21 448 226 14/15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b="1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P.Ghaffari@bgsco.ir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191" y="4904341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www.bgsco.ir</a:t>
            </a:r>
            <a:endParaRPr lang="fa-IR" b="1" i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a-IR" b="1" i="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Modified : Feb 18, 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29868-D52F-4A15-A755-9E5E135EF7CD}"/>
              </a:ext>
            </a:extLst>
          </p:cNvPr>
          <p:cNvSpPr txBox="1"/>
          <p:nvPr/>
        </p:nvSpPr>
        <p:spPr>
          <a:xfrm>
            <a:off x="10414226" y="328689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D0341E-7D90-433E-955D-DAD7B08D11A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7" r="7650"/>
          <a:stretch/>
        </p:blipFill>
        <p:spPr>
          <a:xfrm>
            <a:off x="10345385" y="940631"/>
            <a:ext cx="1458913" cy="25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24DE9-BBD9-43A9-A943-6C73B692614D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</a:t>
            </a:r>
            <a:r>
              <a:rPr lang="en-US" dirty="0" err="1"/>
              <a:t>Subracks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62CF4-458B-4211-ADBD-B6755CCD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" y="1021040"/>
            <a:ext cx="9858499" cy="17624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E8DF13-2D21-4EF0-9171-687CC6C7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5" y="3019301"/>
            <a:ext cx="9858499" cy="1689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B3C55-111A-4E52-A4A1-C584D5B03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5" y="4986452"/>
            <a:ext cx="9840709" cy="168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976DF-58F3-45F7-ACB5-EC7B4EFC80E6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Units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54EE4-2E27-46B8-8AC7-E3502E4D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0" y="1159233"/>
            <a:ext cx="9894124" cy="1794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4AFFB-2479-4389-B083-6EC7ECEF8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" y="3662249"/>
            <a:ext cx="9894124" cy="168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9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976DF-58F3-45F7-ACB5-EC7B4EFC80E6}"/>
              </a:ext>
            </a:extLst>
          </p:cNvPr>
          <p:cNvSpPr txBox="1"/>
          <p:nvPr/>
        </p:nvSpPr>
        <p:spPr>
          <a:xfrm>
            <a:off x="296883" y="279070"/>
            <a:ext cx="406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Units </a:t>
            </a:r>
          </a:p>
          <a:p>
            <a:endParaRPr lang="en-US" dirty="0"/>
          </a:p>
          <a:p>
            <a:r>
              <a:rPr lang="en-US" dirty="0"/>
              <a:t>Old Modulus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48C08-6DD3-44CC-98C2-3DA1C0C8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85" y="1698172"/>
            <a:ext cx="3831368" cy="3803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247AF-42F3-44ED-8709-84FE7262E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40" y="1698172"/>
            <a:ext cx="3148577" cy="38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976DF-58F3-45F7-ACB5-EC7B4EFC80E6}"/>
              </a:ext>
            </a:extLst>
          </p:cNvPr>
          <p:cNvSpPr txBox="1"/>
          <p:nvPr/>
        </p:nvSpPr>
        <p:spPr>
          <a:xfrm>
            <a:off x="296883" y="279070"/>
            <a:ext cx="406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Units </a:t>
            </a:r>
          </a:p>
          <a:p>
            <a:endParaRPr lang="en-US" dirty="0"/>
          </a:p>
          <a:p>
            <a:r>
              <a:rPr lang="en-US" dirty="0"/>
              <a:t>License  CF &amp; SD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35929-B448-4581-A4A4-719A8F82C158}"/>
              </a:ext>
            </a:extLst>
          </p:cNvPr>
          <p:cNvSpPr/>
          <p:nvPr/>
        </p:nvSpPr>
        <p:spPr>
          <a:xfrm>
            <a:off x="481495" y="2151804"/>
            <a:ext cx="241694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Basic license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HMI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PLC/Archives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C1690-A1C7-4A2F-9684-7DA4A804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18" y="1366652"/>
            <a:ext cx="3366108" cy="2318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382B5-3BE0-463F-A8CF-EC4C1ED9C6F0}"/>
              </a:ext>
            </a:extLst>
          </p:cNvPr>
          <p:cNvSpPr txBox="1"/>
          <p:nvPr/>
        </p:nvSpPr>
        <p:spPr>
          <a:xfrm>
            <a:off x="6651718" y="3316194"/>
            <a:ext cx="33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50 , 250 , 750 , 5000 Data Point </a:t>
            </a:r>
          </a:p>
        </p:txBody>
      </p:sp>
    </p:spTree>
    <p:extLst>
      <p:ext uri="{BB962C8B-B14F-4D97-AF65-F5344CB8AC3E}">
        <p14:creationId xmlns:p14="http://schemas.microsoft.com/office/powerpoint/2010/main" val="413353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976DF-58F3-45F7-ACB5-EC7B4EFC80E6}"/>
              </a:ext>
            </a:extLst>
          </p:cNvPr>
          <p:cNvSpPr txBox="1"/>
          <p:nvPr/>
        </p:nvSpPr>
        <p:spPr>
          <a:xfrm>
            <a:off x="296883" y="279070"/>
            <a:ext cx="4067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Units </a:t>
            </a:r>
          </a:p>
          <a:p>
            <a:endParaRPr lang="en-US" dirty="0"/>
          </a:p>
          <a:p>
            <a:r>
              <a:rPr lang="en-US" dirty="0"/>
              <a:t>License  CF &amp; SD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HMI license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C1690-A1C7-4A2F-9684-7DA4A804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18" y="1366652"/>
            <a:ext cx="3366108" cy="2318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382B5-3BE0-463F-A8CF-EC4C1ED9C6F0}"/>
              </a:ext>
            </a:extLst>
          </p:cNvPr>
          <p:cNvSpPr txBox="1"/>
          <p:nvPr/>
        </p:nvSpPr>
        <p:spPr>
          <a:xfrm>
            <a:off x="6651718" y="3316194"/>
            <a:ext cx="33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50 , 250 , 750 , 5000 Data Point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3D9CE-9A37-455A-BD77-3E8749659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81" y="1756398"/>
            <a:ext cx="6207286" cy="49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976DF-58F3-45F7-ACB5-EC7B4EFC80E6}"/>
              </a:ext>
            </a:extLst>
          </p:cNvPr>
          <p:cNvSpPr txBox="1"/>
          <p:nvPr/>
        </p:nvSpPr>
        <p:spPr>
          <a:xfrm>
            <a:off x="296883" y="279070"/>
            <a:ext cx="406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Communication Units </a:t>
            </a:r>
          </a:p>
          <a:p>
            <a:endParaRPr lang="en-US" dirty="0"/>
          </a:p>
          <a:p>
            <a:r>
              <a:rPr lang="en-US" dirty="0"/>
              <a:t>License  CF &amp; SD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C35929-B448-4581-A4A4-719A8F82C158}"/>
              </a:ext>
            </a:extLst>
          </p:cNvPr>
          <p:cNvSpPr/>
          <p:nvPr/>
        </p:nvSpPr>
        <p:spPr>
          <a:xfrm>
            <a:off x="171681" y="940521"/>
            <a:ext cx="2416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PLC/Archives license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C1690-A1C7-4A2F-9684-7DA4A804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18" y="1366652"/>
            <a:ext cx="3366108" cy="2318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E382B5-3BE0-463F-A8CF-EC4C1ED9C6F0}"/>
              </a:ext>
            </a:extLst>
          </p:cNvPr>
          <p:cNvSpPr txBox="1"/>
          <p:nvPr/>
        </p:nvSpPr>
        <p:spPr>
          <a:xfrm>
            <a:off x="6651718" y="3316194"/>
            <a:ext cx="33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50 , 250 , 750 , 5000 Data Point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1CF5C0-2654-4157-8BAB-6632C98CB1FF}"/>
              </a:ext>
            </a:extLst>
          </p:cNvPr>
          <p:cNvSpPr/>
          <p:nvPr/>
        </p:nvSpPr>
        <p:spPr>
          <a:xfrm>
            <a:off x="296883" y="2341423"/>
            <a:ext cx="366401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Programmable Logic Control (PLC)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Archive and Local Print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Disturbance Data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Load Profile Archive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Multiprog WT">
            <a:extLst>
              <a:ext uri="{FF2B5EF4-FFF2-40B4-BE49-F238E27FC236}">
                <a16:creationId xmlns:a16="http://schemas.microsoft.com/office/drawing/2014/main" id="{3FF8078E-D0C4-4D6A-A76D-AC5B95788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r="11863"/>
          <a:stretch/>
        </p:blipFill>
        <p:spPr bwMode="auto">
          <a:xfrm>
            <a:off x="6651717" y="3685525"/>
            <a:ext cx="3319597" cy="243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B25295-DBAA-4D82-8834-8809C30CB3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41463-24CD-4919-B5CD-F7AC7C14B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033" y="0"/>
            <a:ext cx="1679286" cy="2217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03EF2-B865-466E-A118-8EE9675278D2}"/>
              </a:ext>
            </a:extLst>
          </p:cNvPr>
          <p:cNvSpPr txBox="1"/>
          <p:nvPr/>
        </p:nvSpPr>
        <p:spPr>
          <a:xfrm>
            <a:off x="9971314" y="6336583"/>
            <a:ext cx="1321232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Barsam</a:t>
            </a: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</a:t>
            </a:r>
            <a:b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ZA" sz="1600" b="1" spc="-100" dirty="0">
                <a:latin typeface="Corbel" panose="020B0503020204020204" pitchFamily="34" charset="0"/>
              </a:rPr>
              <a:t>Global Solutions </a:t>
            </a:r>
            <a:endParaRPr lang="en-ZA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8F834-72E4-4281-8E85-F52D255830DC}"/>
              </a:ext>
            </a:extLst>
          </p:cNvPr>
          <p:cNvSpPr txBox="1"/>
          <p:nvPr/>
        </p:nvSpPr>
        <p:spPr>
          <a:xfrm>
            <a:off x="296883" y="279070"/>
            <a:ext cx="406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ABB 560 Power Supply Modules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46BD6-A2D8-4017-AC53-45130A0D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5" y="1082966"/>
            <a:ext cx="9863029" cy="1840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955A4-9710-435B-9980-E64A9EBF7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5" y="3107346"/>
            <a:ext cx="9863029" cy="16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90D55-99A2-40D0-998B-8C5111F21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85" y="4934174"/>
            <a:ext cx="9863029" cy="166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81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Alt_SB - v4.potx" id="{A4B1627E-7CE8-451C-8A79-FF17A84C59F9}" vid="{A2DEFC27-6425-4842-A829-62107912A4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289</Words>
  <Application>Microsoft Office PowerPoint</Application>
  <PresentationFormat>Widescreen</PresentationFormat>
  <Paragraphs>96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Office Theme</vt:lpstr>
      <vt:lpstr>SCADA &amp; RTU 560 Training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2019-02-15T15:40:13Z</dcterms:created>
  <dcterms:modified xsi:type="dcterms:W3CDTF">2020-02-18T03:43:19Z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2018-08-01T18:38:43.1203777Z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